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321"/>
    <a:srgbClr val="000099"/>
    <a:srgbClr val="0000CC"/>
    <a:srgbClr val="FFE0D9"/>
    <a:srgbClr val="FF9F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9" d="100"/>
          <a:sy n="49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12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122363"/>
            <a:ext cx="10058400" cy="2387600"/>
          </a:xfrm>
        </p:spPr>
        <p:txBody>
          <a:bodyPr anchor="b">
            <a:noAutofit/>
          </a:bodyPr>
          <a:lstStyle>
            <a:lvl1pPr algn="ctr">
              <a:defRPr sz="6000" b="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803374"/>
            <a:ext cx="10058400" cy="1454426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pic>
        <p:nvPicPr>
          <p:cNvPr id="7" name="Picture 6"/>
          <p:cNvPicPr/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98422" y="15310"/>
            <a:ext cx="1986075" cy="97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08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685800" indent="-228600">
              <a:buFont typeface="Arial" panose="020B0604020202020204" pitchFamily="34" charset="0"/>
              <a:buChar char="−"/>
              <a:defRPr/>
            </a:lvl2pPr>
            <a:lvl4pPr marL="1600200" indent="-228600">
              <a:buFont typeface="Arial" panose="020B0604020202020204" pitchFamily="34" charset="0"/>
              <a:buChar char="−"/>
              <a:defRPr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Slide Number Placeholder 5"/>
          <p:cNvSpPr txBox="1">
            <a:spLocks noGrp="1"/>
          </p:cNvSpPr>
          <p:nvPr userDrawn="1"/>
        </p:nvSpPr>
        <p:spPr bwMode="auto">
          <a:xfrm>
            <a:off x="11623343" y="6517741"/>
            <a:ext cx="514350" cy="260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476" tIns="50738" rIns="101476" bIns="50738" anchor="ctr"/>
          <a:lstStyle/>
          <a:p>
            <a:pPr algn="ctr" defTabSz="1014413">
              <a:defRPr/>
            </a:pPr>
            <a:fld id="{9BCAC63F-5050-413C-B69C-8245686C0981}" type="slidenum">
              <a:rPr lang="en-US" sz="900">
                <a:solidFill>
                  <a:srgbClr val="00B0F0"/>
                </a:solidFill>
                <a:latin typeface="Mangal" panose="02040503050203030202" pitchFamily="18" charset="0"/>
                <a:ea typeface="+mn-ea"/>
                <a:cs typeface="Mangal" panose="02040503050203030202" pitchFamily="18" charset="0"/>
              </a:rPr>
              <a:pPr algn="ctr" defTabSz="1014413">
                <a:defRPr/>
              </a:pPr>
              <a:t>‹#›</a:t>
            </a:fld>
            <a:endParaRPr lang="en-US" sz="1050" dirty="0">
              <a:solidFill>
                <a:srgbClr val="00B0F0"/>
              </a:solidFill>
              <a:latin typeface="Mangal" panose="02040503050203030202" pitchFamily="18" charset="0"/>
              <a:ea typeface="+mn-ea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271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58396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78256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8" name="Slide Number Placeholder 5"/>
          <p:cNvSpPr txBox="1">
            <a:spLocks noGrp="1"/>
          </p:cNvSpPr>
          <p:nvPr userDrawn="1"/>
        </p:nvSpPr>
        <p:spPr bwMode="auto">
          <a:xfrm>
            <a:off x="11623343" y="6517741"/>
            <a:ext cx="514350" cy="260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476" tIns="50738" rIns="101476" bIns="50738" anchor="ctr"/>
          <a:lstStyle/>
          <a:p>
            <a:pPr algn="ctr" defTabSz="1014413">
              <a:defRPr/>
            </a:pPr>
            <a:fld id="{9BCAC63F-5050-413C-B69C-8245686C0981}" type="slidenum">
              <a:rPr lang="en-US" sz="900">
                <a:solidFill>
                  <a:srgbClr val="00B0F0"/>
                </a:solidFill>
                <a:latin typeface="Mangal" panose="02040503050203030202" pitchFamily="18" charset="0"/>
                <a:ea typeface="+mn-ea"/>
                <a:cs typeface="Mangal" panose="02040503050203030202" pitchFamily="18" charset="0"/>
              </a:rPr>
              <a:pPr algn="ctr" defTabSz="1014413">
                <a:defRPr/>
              </a:pPr>
              <a:t>‹#›</a:t>
            </a:fld>
            <a:endParaRPr lang="en-US" sz="1050" dirty="0">
              <a:solidFill>
                <a:srgbClr val="00B0F0"/>
              </a:solidFill>
              <a:latin typeface="Mangal" panose="02040503050203030202" pitchFamily="18" charset="0"/>
              <a:ea typeface="+mn-ea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66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4983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747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9672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5"/>
          <p:cNvSpPr txBox="1">
            <a:spLocks noGrp="1"/>
          </p:cNvSpPr>
          <p:nvPr userDrawn="1"/>
        </p:nvSpPr>
        <p:spPr bwMode="auto">
          <a:xfrm>
            <a:off x="11623343" y="6517741"/>
            <a:ext cx="514350" cy="260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476" tIns="50738" rIns="101476" bIns="50738" anchor="ctr"/>
          <a:lstStyle/>
          <a:p>
            <a:pPr algn="ctr" defTabSz="1014413">
              <a:defRPr/>
            </a:pPr>
            <a:fld id="{9BCAC63F-5050-413C-B69C-8245686C0981}" type="slidenum">
              <a:rPr lang="en-US" sz="900">
                <a:solidFill>
                  <a:srgbClr val="00B0F0"/>
                </a:solidFill>
                <a:latin typeface="Mangal" panose="02040503050203030202" pitchFamily="18" charset="0"/>
                <a:ea typeface="+mn-ea"/>
                <a:cs typeface="Mangal" panose="02040503050203030202" pitchFamily="18" charset="0"/>
              </a:rPr>
              <a:pPr algn="ctr" defTabSz="1014413">
                <a:defRPr/>
              </a:pPr>
              <a:t>‹#›</a:t>
            </a:fld>
            <a:endParaRPr lang="en-US" sz="1050" dirty="0">
              <a:solidFill>
                <a:srgbClr val="00B0F0"/>
              </a:solidFill>
              <a:latin typeface="Mangal" panose="02040503050203030202" pitchFamily="18" charset="0"/>
              <a:ea typeface="+mn-ea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878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6248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0264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89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2420" y="139842"/>
            <a:ext cx="11567160" cy="11721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2420" y="1643270"/>
            <a:ext cx="11567160" cy="4598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8615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000099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−"/>
        <a:defRPr sz="1800" kern="1200">
          <a:solidFill>
            <a:schemeClr val="accent1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−"/>
        <a:defRPr sz="1800" kern="1200">
          <a:solidFill>
            <a:schemeClr val="accent1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MIPAN </a:t>
            </a:r>
            <a:r>
              <a:rPr lang="en-US" dirty="0" smtClean="0"/>
              <a:t>Patrons’ Day</a:t>
            </a:r>
            <a:r>
              <a:rPr lang="en-GB" dirty="0" smtClean="0"/>
              <a:t> </a:t>
            </a:r>
            <a:r>
              <a:rPr lang="en-US" dirty="0" smtClean="0"/>
              <a:t> Committee</a:t>
            </a:r>
            <a:br>
              <a:rPr lang="en-US" dirty="0" smtClean="0"/>
            </a:br>
            <a:r>
              <a:rPr lang="en-US" dirty="0" smtClean="0"/>
              <a:t> – Terms of Reference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Term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of reference of the committee is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to:</a:t>
            </a:r>
          </a:p>
          <a:p>
            <a:pPr lvl="1"/>
            <a:r>
              <a:rPr lang="en-GB" dirty="0" smtClean="0"/>
              <a:t>Set out a </a:t>
            </a:r>
            <a:r>
              <a:rPr lang="en-GB" dirty="0" smtClean="0"/>
              <a:t>good </a:t>
            </a:r>
            <a:r>
              <a:rPr lang="en-GB" dirty="0" smtClean="0"/>
              <a:t>and standard Criteria and evaluation </a:t>
            </a:r>
            <a:r>
              <a:rPr lang="en-GB" dirty="0" smtClean="0"/>
              <a:t>to be met by potential MIPAN members</a:t>
            </a:r>
          </a:p>
          <a:p>
            <a:pPr lvl="1"/>
            <a:r>
              <a:rPr lang="en-GB" dirty="0" smtClean="0"/>
              <a:t>Receive applications and subsequent visit to potential MIPAN members to be evaluated for admission if qualified</a:t>
            </a:r>
            <a:endParaRPr lang="en-GB" dirty="0" smtClean="0"/>
          </a:p>
          <a:p>
            <a:pPr lvl="1"/>
            <a:r>
              <a:rPr lang="en-GB" dirty="0" smtClean="0"/>
              <a:t>Review from time to time the criteria for admission into MIPAN</a:t>
            </a:r>
            <a:endParaRPr lang="en-GB" dirty="0" smtClean="0"/>
          </a:p>
          <a:p>
            <a:pPr lvl="1"/>
            <a:r>
              <a:rPr lang="en-GB" dirty="0" smtClean="0"/>
              <a:t>Visit to MIPAN agencies from time to time to ensure they are keeping to the required standards as expected of MIPAN members</a:t>
            </a:r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dirty="0" smtClean="0"/>
              <a:t>Give report to the Executive Council after </a:t>
            </a:r>
            <a:r>
              <a:rPr lang="en-GB" dirty="0" smtClean="0"/>
              <a:t>every </a:t>
            </a:r>
            <a:r>
              <a:rPr lang="en-GB" smtClean="0"/>
              <a:t>accreditation visit</a:t>
            </a:r>
            <a:r>
              <a:rPr lang="en-GB" smtClean="0"/>
              <a:t>.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700447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14057</TotalTime>
  <Words>90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Mangal</vt:lpstr>
      <vt:lpstr>Office Theme</vt:lpstr>
      <vt:lpstr>MIPAN Patrons’ Day  Committee  – Terms of Reference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MIPAN 2015 Education Standing Committee (MESC)</dc:title>
  <dc:creator>Jonadab Egbowon</dc:creator>
  <cp:lastModifiedBy>Microsoft account</cp:lastModifiedBy>
  <cp:revision>363</cp:revision>
  <cp:lastPrinted>2016-03-03T07:55:43Z</cp:lastPrinted>
  <dcterms:created xsi:type="dcterms:W3CDTF">2015-12-29T20:50:01Z</dcterms:created>
  <dcterms:modified xsi:type="dcterms:W3CDTF">2020-10-30T18:37:22Z</dcterms:modified>
</cp:coreProperties>
</file>